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74" r:id="rId2"/>
    <p:sldId id="278" r:id="rId3"/>
    <p:sldId id="275" r:id="rId4"/>
    <p:sldId id="279"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6600"/>
    <a:srgbClr val="009900"/>
    <a:srgbClr val="7A0000"/>
    <a:srgbClr val="FFFF99"/>
    <a:srgbClr val="660033"/>
    <a:srgbClr val="663300"/>
    <a:srgbClr val="C4C897"/>
    <a:srgbClr val="C0C0C0"/>
    <a:srgbClr val="A29E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18" autoAdjust="0"/>
    <p:restoredTop sz="94667" autoAdjust="0"/>
  </p:normalViewPr>
  <p:slideViewPr>
    <p:cSldViewPr>
      <p:cViewPr>
        <p:scale>
          <a:sx n="100" d="100"/>
          <a:sy n="100" d="100"/>
        </p:scale>
        <p:origin x="-384" y="109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12"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01D3E8E-65F6-493A-864A-E3779BE6E979}" type="datetimeFigureOut">
              <a:rPr lang="en-US" smtClean="0"/>
              <a:pPr/>
              <a:t>3/6/2013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FFBFCD-96B7-4287-A3B3-3C91F54057C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279AAC-7C48-407B-A05C-CBC15661C67E}" type="datetimeFigureOut">
              <a:rPr lang="en-US" smtClean="0"/>
              <a:pPr/>
              <a:t>3/6/2013</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30326D-B268-41D7-BB53-CC678D2846F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C30326D-B268-41D7-BB53-CC678D2846F0}"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C30326D-B268-41D7-BB53-CC678D2846F0}"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C30326D-B268-41D7-BB53-CC678D2846F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C30326D-B268-41D7-BB53-CC678D2846F0}"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18CE5E-42DB-49F1-91D4-B29F7EF15ECC}" type="datetimeFigureOut">
              <a:rPr lang="en-US" smtClean="0"/>
              <a:pPr/>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F12B1-BD9E-4DA5-8966-E17B72D95B2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18CE5E-42DB-49F1-91D4-B29F7EF15ECC}" type="datetimeFigureOut">
              <a:rPr lang="en-US" smtClean="0"/>
              <a:pPr/>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F12B1-BD9E-4DA5-8966-E17B72D95B2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18CE5E-42DB-49F1-91D4-B29F7EF15ECC}" type="datetimeFigureOut">
              <a:rPr lang="en-US" smtClean="0"/>
              <a:pPr/>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F12B1-BD9E-4DA5-8966-E17B72D95B2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18CE5E-42DB-49F1-91D4-B29F7EF15ECC}" type="datetimeFigureOut">
              <a:rPr lang="en-US" smtClean="0"/>
              <a:pPr/>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F12B1-BD9E-4DA5-8966-E17B72D95B2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18CE5E-42DB-49F1-91D4-B29F7EF15ECC}" type="datetimeFigureOut">
              <a:rPr lang="en-US" smtClean="0"/>
              <a:pPr/>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F12B1-BD9E-4DA5-8966-E17B72D95B2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18CE5E-42DB-49F1-91D4-B29F7EF15ECC}" type="datetimeFigureOut">
              <a:rPr lang="en-US" smtClean="0"/>
              <a:pPr/>
              <a:t>3/6/2013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8F12B1-BD9E-4DA5-8966-E17B72D95B2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18CE5E-42DB-49F1-91D4-B29F7EF15ECC}" type="datetimeFigureOut">
              <a:rPr lang="en-US" smtClean="0"/>
              <a:pPr/>
              <a:t>3/6/2013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8F12B1-BD9E-4DA5-8966-E17B72D95B2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18CE5E-42DB-49F1-91D4-B29F7EF15ECC}" type="datetimeFigureOut">
              <a:rPr lang="en-US" smtClean="0"/>
              <a:pPr/>
              <a:t>3/6/2013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8F12B1-BD9E-4DA5-8966-E17B72D95B2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8CE5E-42DB-49F1-91D4-B29F7EF15ECC}" type="datetimeFigureOut">
              <a:rPr lang="en-US" smtClean="0"/>
              <a:pPr/>
              <a:t>3/6/2013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F12B1-BD9E-4DA5-8966-E17B72D95B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18CE5E-42DB-49F1-91D4-B29F7EF15ECC}" type="datetimeFigureOut">
              <a:rPr lang="en-US" smtClean="0"/>
              <a:pPr/>
              <a:t>3/6/2013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8F12B1-BD9E-4DA5-8966-E17B72D95B2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18CE5E-42DB-49F1-91D4-B29F7EF15ECC}" type="datetimeFigureOut">
              <a:rPr lang="en-US" smtClean="0"/>
              <a:pPr/>
              <a:t>3/6/2013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8F12B1-BD9E-4DA5-8966-E17B72D95B2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218CE5E-42DB-49F1-91D4-B29F7EF15ECC}" type="datetimeFigureOut">
              <a:rPr lang="en-US" smtClean="0"/>
              <a:pPr/>
              <a:t>3/6/2013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88F12B1-BD9E-4DA5-8966-E17B72D95B2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8" Type="http://schemas.openxmlformats.org/officeDocument/2006/relationships/image" Target="../media/image14.gif"/><Relationship Id="rId3" Type="http://schemas.openxmlformats.org/officeDocument/2006/relationships/image" Target="../media/image9.png"/><Relationship Id="rId7" Type="http://schemas.openxmlformats.org/officeDocument/2006/relationships/image" Target="../media/image13.gif"/><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0"/>
            <a:ext cx="6858000" cy="9144000"/>
          </a:xfrm>
          <a:prstGeom prst="rect">
            <a:avLst/>
          </a:prstGeom>
          <a:no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p:cNvSpPr txBox="1"/>
          <p:nvPr/>
        </p:nvSpPr>
        <p:spPr>
          <a:xfrm>
            <a:off x="0" y="0"/>
            <a:ext cx="6858000" cy="1077218"/>
          </a:xfrm>
          <a:prstGeom prst="rect">
            <a:avLst/>
          </a:prstGeom>
          <a:noFill/>
        </p:spPr>
        <p:txBody>
          <a:bodyPr wrap="square" rtlCol="0">
            <a:spAutoFit/>
          </a:bodyPr>
          <a:lstStyle/>
          <a:p>
            <a:pPr algn="ctr"/>
            <a:r>
              <a:rPr lang="en-US" sz="3600" b="1" dirty="0" smtClean="0">
                <a:latin typeface="Monotype Corsiva" pitchFamily="66" charset="0"/>
              </a:rPr>
              <a:t>Live Auction</a:t>
            </a:r>
          </a:p>
          <a:p>
            <a:pPr algn="ctr"/>
            <a:r>
              <a:rPr lang="en-US" sz="2800" b="1" dirty="0" smtClean="0">
                <a:latin typeface="Monotype Corsiva" pitchFamily="66" charset="0"/>
              </a:rPr>
              <a:t>Begins at approximately 8:00 pm</a:t>
            </a:r>
            <a:endParaRPr lang="en-US" sz="2800" b="1" dirty="0">
              <a:latin typeface="Monotype Corsiva" pitchFamily="66" charset="0"/>
            </a:endParaRPr>
          </a:p>
        </p:txBody>
      </p:sp>
      <p:sp>
        <p:nvSpPr>
          <p:cNvPr id="22" name="TextBox 21"/>
          <p:cNvSpPr txBox="1"/>
          <p:nvPr/>
        </p:nvSpPr>
        <p:spPr>
          <a:xfrm>
            <a:off x="0" y="1447800"/>
            <a:ext cx="6858000" cy="1815882"/>
          </a:xfrm>
          <a:prstGeom prst="rect">
            <a:avLst/>
          </a:prstGeom>
          <a:noFill/>
        </p:spPr>
        <p:txBody>
          <a:bodyPr wrap="square" rtlCol="0">
            <a:spAutoFit/>
          </a:bodyPr>
          <a:lstStyle/>
          <a:p>
            <a:pPr algn="ctr"/>
            <a:r>
              <a:rPr lang="en-US" sz="2000" b="1" i="1" dirty="0" smtClean="0">
                <a:solidFill>
                  <a:schemeClr val="tx2">
                    <a:lumMod val="50000"/>
                  </a:schemeClr>
                </a:solidFill>
                <a:latin typeface="Times New Roman" pitchFamily="18" charset="0"/>
                <a:cs typeface="Times New Roman" pitchFamily="18" charset="0"/>
              </a:rPr>
              <a:t>	</a:t>
            </a:r>
            <a:r>
              <a:rPr lang="en-US" sz="2000" b="1" i="1" dirty="0" smtClean="0">
                <a:latin typeface="Adobe Garamond Pro" pitchFamily="18" charset="0"/>
                <a:cs typeface="Times New Roman" pitchFamily="18" charset="0"/>
              </a:rPr>
              <a:t>Autographed Soccer Ball</a:t>
            </a:r>
          </a:p>
          <a:p>
            <a:pPr algn="ctr"/>
            <a:endParaRPr lang="en-US" sz="1200" i="1" dirty="0" smtClean="0">
              <a:latin typeface="Adobe Garamond Pro" pitchFamily="18" charset="0"/>
              <a:cs typeface="Times New Roman" pitchFamily="18" charset="0"/>
            </a:endParaRPr>
          </a:p>
          <a:p>
            <a:r>
              <a:rPr lang="en-US" sz="1400" i="1" dirty="0" smtClean="0">
                <a:latin typeface="Adobe Garamond Pro" pitchFamily="18" charset="0"/>
                <a:cs typeface="Times New Roman" pitchFamily="18" charset="0"/>
              </a:rPr>
              <a:t>	            	   </a:t>
            </a:r>
            <a:r>
              <a:rPr lang="en-US" sz="1600" i="1" dirty="0" smtClean="0">
                <a:latin typeface="Adobe Garamond Pro" pitchFamily="18" charset="0"/>
                <a:cs typeface="Times New Roman" pitchFamily="18" charset="0"/>
              </a:rPr>
              <a:t>Soccer ball signed by the 2012-1013 State Runner Up Champs</a:t>
            </a:r>
          </a:p>
          <a:p>
            <a:endParaRPr lang="en-US" sz="1600" i="1" dirty="0" smtClean="0">
              <a:latin typeface="Adobe Garamond Pro" pitchFamily="18" charset="0"/>
              <a:cs typeface="Times New Roman" pitchFamily="18" charset="0"/>
            </a:endParaRPr>
          </a:p>
          <a:p>
            <a:endParaRPr lang="en-US" sz="1600" i="1" dirty="0" smtClean="0">
              <a:latin typeface="Adobe Garamond Pro" pitchFamily="18" charset="0"/>
              <a:cs typeface="Times New Roman" pitchFamily="18" charset="0"/>
            </a:endParaRPr>
          </a:p>
          <a:p>
            <a:endParaRPr lang="en-US" sz="1600" i="1" dirty="0" smtClean="0">
              <a:latin typeface="Adobe Garamond Pro" pitchFamily="18" charset="0"/>
              <a:cs typeface="Times New Roman" pitchFamily="18" charset="0"/>
            </a:endParaRPr>
          </a:p>
          <a:p>
            <a:r>
              <a:rPr lang="en-US" sz="1600" i="1" dirty="0" smtClean="0">
                <a:latin typeface="Adobe Garamond Pro" pitchFamily="18" charset="0"/>
                <a:cs typeface="Times New Roman" pitchFamily="18" charset="0"/>
              </a:rPr>
              <a:t> </a:t>
            </a:r>
            <a:r>
              <a:rPr lang="en-US" sz="1600" b="1" dirty="0" smtClean="0">
                <a:latin typeface="Adobe Garamond Pro" pitchFamily="18" charset="0"/>
              </a:rPr>
              <a:t>Donated by Saint Paul’s School</a:t>
            </a:r>
            <a:endParaRPr lang="en-US" sz="1600" dirty="0">
              <a:latin typeface="Adobe Garamond Pro" pitchFamily="18" charset="0"/>
            </a:endParaRPr>
          </a:p>
        </p:txBody>
      </p:sp>
      <p:pic>
        <p:nvPicPr>
          <p:cNvPr id="24" name="Picture 23" descr="FL.jpg"/>
          <p:cNvPicPr>
            <a:picLocks noChangeAspect="1"/>
          </p:cNvPicPr>
          <p:nvPr/>
        </p:nvPicPr>
        <p:blipFill>
          <a:blip r:embed="rId3" cstate="print"/>
          <a:stretch>
            <a:fillRect/>
          </a:stretch>
        </p:blipFill>
        <p:spPr>
          <a:xfrm>
            <a:off x="235313" y="1218237"/>
            <a:ext cx="1601164" cy="1601164"/>
          </a:xfrm>
          <a:prstGeom prst="rect">
            <a:avLst/>
          </a:prstGeom>
        </p:spPr>
      </p:pic>
      <p:pic>
        <p:nvPicPr>
          <p:cNvPr id="12" name="Picture 11" descr="reserved parking.jpg"/>
          <p:cNvPicPr>
            <a:picLocks noChangeAspect="1"/>
          </p:cNvPicPr>
          <p:nvPr/>
        </p:nvPicPr>
        <p:blipFill>
          <a:blip r:embed="rId4" cstate="print"/>
          <a:stretch>
            <a:fillRect/>
          </a:stretch>
        </p:blipFill>
        <p:spPr>
          <a:xfrm>
            <a:off x="5181600" y="3733800"/>
            <a:ext cx="1371600" cy="2054239"/>
          </a:xfrm>
          <a:prstGeom prst="rect">
            <a:avLst/>
          </a:prstGeom>
          <a:ln w="15875">
            <a:solidFill>
              <a:schemeClr val="accent3">
                <a:lumMod val="50000"/>
              </a:schemeClr>
            </a:solidFill>
          </a:ln>
          <a:effectLst>
            <a:outerShdw blurRad="50800" dist="50800" dir="5400000" algn="ctr" rotWithShape="0">
              <a:schemeClr val="tx1">
                <a:lumMod val="95000"/>
                <a:lumOff val="5000"/>
              </a:schemeClr>
            </a:outerShdw>
          </a:effectLst>
        </p:spPr>
      </p:pic>
      <p:sp>
        <p:nvSpPr>
          <p:cNvPr id="14" name="TextBox 13"/>
          <p:cNvSpPr txBox="1"/>
          <p:nvPr/>
        </p:nvSpPr>
        <p:spPr>
          <a:xfrm>
            <a:off x="0" y="3886200"/>
            <a:ext cx="6858000" cy="1938992"/>
          </a:xfrm>
          <a:prstGeom prst="rect">
            <a:avLst/>
          </a:prstGeom>
          <a:noFill/>
        </p:spPr>
        <p:txBody>
          <a:bodyPr wrap="square" rtlCol="0">
            <a:spAutoFit/>
          </a:bodyPr>
          <a:lstStyle/>
          <a:p>
            <a:r>
              <a:rPr lang="en-US" sz="2000" b="1" i="1" dirty="0" smtClean="0">
                <a:latin typeface="Times New Roman" pitchFamily="18" charset="0"/>
                <a:cs typeface="Times New Roman" pitchFamily="18" charset="0"/>
              </a:rPr>
              <a:t>    </a:t>
            </a:r>
            <a:r>
              <a:rPr lang="en-US" sz="2000" b="1" i="1" dirty="0" smtClean="0">
                <a:latin typeface="Adobe Garamond Pro" pitchFamily="18" charset="0"/>
                <a:cs typeface="Times New Roman" pitchFamily="18" charset="0"/>
              </a:rPr>
              <a:t>Parking Spot at Saint Paul’s for 2013-2014</a:t>
            </a:r>
          </a:p>
          <a:p>
            <a:endParaRPr lang="en-US" sz="2000" b="1" i="1" dirty="0" smtClean="0">
              <a:latin typeface="Adobe Garamond Pro" pitchFamily="18" charset="0"/>
              <a:cs typeface="Times New Roman" pitchFamily="18" charset="0"/>
            </a:endParaRPr>
          </a:p>
          <a:p>
            <a:r>
              <a:rPr lang="en-US" sz="1600" b="1" i="1" dirty="0" smtClean="0">
                <a:latin typeface="Adobe Garamond Pro" pitchFamily="18" charset="0"/>
                <a:cs typeface="Times New Roman" pitchFamily="18" charset="0"/>
              </a:rPr>
              <a:t>Is your son late for school? </a:t>
            </a:r>
            <a:r>
              <a:rPr lang="en-US" sz="1600" i="1" dirty="0" smtClean="0">
                <a:latin typeface="Adobe Garamond Pro" pitchFamily="18" charset="0"/>
                <a:cs typeface="Times New Roman" pitchFamily="18" charset="0"/>
              </a:rPr>
              <a:t>Not a problem! His reserved parking</a:t>
            </a:r>
          </a:p>
          <a:p>
            <a:r>
              <a:rPr lang="en-US" sz="1600" i="1" dirty="0" smtClean="0">
                <a:latin typeface="Adobe Garamond Pro" pitchFamily="18" charset="0"/>
                <a:cs typeface="Times New Roman" pitchFamily="18" charset="0"/>
              </a:rPr>
              <a:t>Spot is waiting!! For the entire school year, 2013-2014, your son </a:t>
            </a:r>
          </a:p>
          <a:p>
            <a:r>
              <a:rPr lang="en-US" sz="1600" i="1" dirty="0" smtClean="0">
                <a:latin typeface="Adobe Garamond Pro" pitchFamily="18" charset="0"/>
                <a:cs typeface="Times New Roman" pitchFamily="18" charset="0"/>
              </a:rPr>
              <a:t>will have a designated parking spot OF YOUR CHOICE.  Bid on </a:t>
            </a:r>
          </a:p>
          <a:p>
            <a:r>
              <a:rPr lang="en-US" sz="1600" i="1" dirty="0" smtClean="0">
                <a:latin typeface="Adobe Garamond Pro" pitchFamily="18" charset="0"/>
                <a:cs typeface="Times New Roman" pitchFamily="18" charset="0"/>
              </a:rPr>
              <a:t>this </a:t>
            </a:r>
            <a:r>
              <a:rPr lang="en-US" sz="1600" i="1" dirty="0" err="1" smtClean="0">
                <a:latin typeface="Adobe Garamond Pro" pitchFamily="18" charset="0"/>
                <a:cs typeface="Times New Roman" pitchFamily="18" charset="0"/>
              </a:rPr>
              <a:t>excting</a:t>
            </a:r>
            <a:r>
              <a:rPr lang="en-US" sz="1600" i="1" dirty="0" smtClean="0">
                <a:latin typeface="Adobe Garamond Pro" pitchFamily="18" charset="0"/>
                <a:cs typeface="Times New Roman" pitchFamily="18" charset="0"/>
              </a:rPr>
              <a:t> auction item NOW!</a:t>
            </a:r>
          </a:p>
          <a:p>
            <a:r>
              <a:rPr lang="en-US" sz="1600" b="1" dirty="0" smtClean="0">
                <a:latin typeface="Adobe Garamond Pro" pitchFamily="18" charset="0"/>
              </a:rPr>
              <a:t>		      Donated by Saint Paul’s School</a:t>
            </a:r>
            <a:endParaRPr lang="en-US" sz="1600" dirty="0">
              <a:latin typeface="Adobe Garamond Pro" pitchFamily="18" charset="0"/>
            </a:endParaRPr>
          </a:p>
        </p:txBody>
      </p:sp>
      <p:pic>
        <p:nvPicPr>
          <p:cNvPr id="16" name="Picture 15" descr="boudreaux.jpg"/>
          <p:cNvPicPr>
            <a:picLocks noChangeAspect="1"/>
          </p:cNvPicPr>
          <p:nvPr/>
        </p:nvPicPr>
        <p:blipFill>
          <a:blip r:embed="rId5" cstate="print"/>
          <a:stretch>
            <a:fillRect/>
          </a:stretch>
        </p:blipFill>
        <p:spPr>
          <a:xfrm>
            <a:off x="3886200" y="6477000"/>
            <a:ext cx="2317034" cy="609600"/>
          </a:xfrm>
          <a:prstGeom prst="rect">
            <a:avLst/>
          </a:prstGeom>
        </p:spPr>
      </p:pic>
      <p:pic>
        <p:nvPicPr>
          <p:cNvPr id="20" name="Picture 19" descr="CROSS.jpg"/>
          <p:cNvPicPr>
            <a:picLocks noChangeAspect="1"/>
          </p:cNvPicPr>
          <p:nvPr/>
        </p:nvPicPr>
        <p:blipFill>
          <a:blip r:embed="rId6" cstate="print"/>
          <a:stretch>
            <a:fillRect/>
          </a:stretch>
        </p:blipFill>
        <p:spPr>
          <a:xfrm>
            <a:off x="128763" y="7086600"/>
            <a:ext cx="1828800" cy="1371600"/>
          </a:xfrm>
          <a:prstGeom prst="rect">
            <a:avLst/>
          </a:prstGeom>
          <a:ln w="15875">
            <a:solidFill>
              <a:schemeClr val="tx2">
                <a:lumMod val="50000"/>
              </a:schemeClr>
            </a:solidFill>
          </a:ln>
          <a:effectLst>
            <a:outerShdw blurRad="50800" dist="50800" dir="5400000" algn="ctr" rotWithShape="0">
              <a:schemeClr val="tx1"/>
            </a:outerShdw>
          </a:effectLst>
        </p:spPr>
      </p:pic>
      <p:sp>
        <p:nvSpPr>
          <p:cNvPr id="25" name="TextBox 24"/>
          <p:cNvSpPr txBox="1"/>
          <p:nvPr/>
        </p:nvSpPr>
        <p:spPr>
          <a:xfrm>
            <a:off x="1981200" y="7162800"/>
            <a:ext cx="4876800" cy="1862048"/>
          </a:xfrm>
          <a:prstGeom prst="rect">
            <a:avLst/>
          </a:prstGeom>
          <a:noFill/>
        </p:spPr>
        <p:txBody>
          <a:bodyPr wrap="square" rtlCol="0">
            <a:spAutoFit/>
          </a:bodyPr>
          <a:lstStyle/>
          <a:p>
            <a:pPr algn="ctr"/>
            <a:r>
              <a:rPr lang="en-US" sz="2000" b="1" i="1" dirty="0" smtClean="0">
                <a:latin typeface="Adobe Garamond Pro" pitchFamily="18" charset="0"/>
                <a:cs typeface="Times New Roman" pitchFamily="18" charset="0"/>
              </a:rPr>
              <a:t>Diamond Earrings</a:t>
            </a:r>
          </a:p>
          <a:p>
            <a:pPr>
              <a:spcBef>
                <a:spcPts val="600"/>
              </a:spcBef>
            </a:pPr>
            <a:r>
              <a:rPr lang="en-US" sz="1600" i="1" dirty="0" smtClean="0">
                <a:latin typeface="Adobe Garamond Pro" pitchFamily="18" charset="0"/>
                <a:cs typeface="Times New Roman" pitchFamily="18" charset="0"/>
              </a:rPr>
              <a:t>One pair of lady’s 14kt white gold three row diamond hoop earrings containing fifty-four round brilliant cut diamond melee’ weighing 2.17cts total weight.  </a:t>
            </a:r>
          </a:p>
          <a:p>
            <a:pPr>
              <a:spcBef>
                <a:spcPts val="600"/>
              </a:spcBef>
            </a:pPr>
            <a:r>
              <a:rPr lang="en-US" sz="1600" i="1" dirty="0" smtClean="0">
                <a:latin typeface="Adobe Garamond Pro" pitchFamily="18" charset="0"/>
                <a:cs typeface="Times New Roman" pitchFamily="18" charset="0"/>
              </a:rPr>
              <a:t>Average color: H-I; Average Clarity: SI1-SI2</a:t>
            </a:r>
          </a:p>
          <a:p>
            <a:pPr>
              <a:spcBef>
                <a:spcPts val="600"/>
              </a:spcBef>
            </a:pPr>
            <a:r>
              <a:rPr lang="en-US" sz="1600" i="1" dirty="0" smtClean="0">
                <a:latin typeface="Adobe Garamond Pro" pitchFamily="18" charset="0"/>
                <a:cs typeface="Times New Roman" pitchFamily="18" charset="0"/>
              </a:rPr>
              <a:t>	     </a:t>
            </a:r>
            <a:r>
              <a:rPr lang="en-US" sz="1600" b="1" dirty="0" smtClean="0">
                <a:latin typeface="Adobe Garamond Pro" pitchFamily="18" charset="0"/>
                <a:cs typeface="Times New Roman" pitchFamily="18" charset="0"/>
              </a:rPr>
              <a:t>Donated by Boudreaux’s Jewelry</a:t>
            </a:r>
            <a:endParaRPr lang="en-US" sz="1600" b="1" dirty="0">
              <a:latin typeface="Adobe Garamond Pro"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0"/>
            <a:ext cx="6858000" cy="9144000"/>
          </a:xfrm>
          <a:prstGeom prst="rect">
            <a:avLst/>
          </a:prstGeom>
          <a:no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p:cNvSpPr txBox="1"/>
          <p:nvPr/>
        </p:nvSpPr>
        <p:spPr>
          <a:xfrm>
            <a:off x="0" y="0"/>
            <a:ext cx="6858000" cy="646331"/>
          </a:xfrm>
          <a:prstGeom prst="rect">
            <a:avLst/>
          </a:prstGeom>
          <a:noFill/>
        </p:spPr>
        <p:txBody>
          <a:bodyPr wrap="square" rtlCol="0">
            <a:spAutoFit/>
          </a:bodyPr>
          <a:lstStyle/>
          <a:p>
            <a:pPr algn="ctr"/>
            <a:r>
              <a:rPr lang="en-US" sz="3600" b="1" dirty="0" smtClean="0">
                <a:latin typeface="Monotype Corsiva" pitchFamily="66" charset="0"/>
              </a:rPr>
              <a:t>Live Auction</a:t>
            </a:r>
          </a:p>
        </p:txBody>
      </p:sp>
      <p:sp>
        <p:nvSpPr>
          <p:cNvPr id="17" name="TextBox 16"/>
          <p:cNvSpPr txBox="1"/>
          <p:nvPr/>
        </p:nvSpPr>
        <p:spPr>
          <a:xfrm>
            <a:off x="0" y="533400"/>
            <a:ext cx="6858000" cy="4093428"/>
          </a:xfrm>
          <a:prstGeom prst="rect">
            <a:avLst/>
          </a:prstGeom>
          <a:noFill/>
        </p:spPr>
        <p:txBody>
          <a:bodyPr wrap="square" rtlCol="0">
            <a:spAutoFit/>
          </a:bodyPr>
          <a:lstStyle/>
          <a:p>
            <a:r>
              <a:rPr lang="en-US" sz="2000" b="1" i="1" dirty="0" smtClean="0">
                <a:latin typeface="Times New Roman" pitchFamily="18" charset="0"/>
                <a:cs typeface="Times New Roman" pitchFamily="18" charset="0"/>
              </a:rPr>
              <a:t>		</a:t>
            </a:r>
            <a:r>
              <a:rPr lang="en-US" sz="2000" b="1" i="1" dirty="0" smtClean="0">
                <a:latin typeface="Adobe Garamond Pro" pitchFamily="18" charset="0"/>
                <a:cs typeface="Times New Roman" pitchFamily="18" charset="0"/>
              </a:rPr>
              <a:t>Breckenridge, Colorado </a:t>
            </a:r>
          </a:p>
          <a:p>
            <a:r>
              <a:rPr lang="en-US" sz="2000" b="1" i="1" dirty="0" smtClean="0">
                <a:latin typeface="Adobe Garamond Pro" pitchFamily="18" charset="0"/>
                <a:cs typeface="Times New Roman" pitchFamily="18" charset="0"/>
              </a:rPr>
              <a:t>		</a:t>
            </a:r>
            <a:r>
              <a:rPr lang="en-US" b="1" i="1" dirty="0" smtClean="0">
                <a:latin typeface="Adobe Garamond Pro" pitchFamily="18" charset="0"/>
                <a:cs typeface="Times New Roman" pitchFamily="18" charset="0"/>
              </a:rPr>
              <a:t>(summer and winter available)</a:t>
            </a:r>
          </a:p>
          <a:p>
            <a:endParaRPr lang="en-US" sz="1200" b="1" i="1" dirty="0" smtClean="0">
              <a:latin typeface="Times New Roman" pitchFamily="18" charset="0"/>
              <a:cs typeface="Times New Roman" pitchFamily="18" charset="0"/>
            </a:endParaRPr>
          </a:p>
          <a:p>
            <a:r>
              <a:rPr lang="en-US" sz="1400" i="1" dirty="0" smtClean="0">
                <a:latin typeface="Times New Roman" pitchFamily="18" charset="0"/>
                <a:cs typeface="Times New Roman" pitchFamily="18" charset="0"/>
              </a:rPr>
              <a:t>         </a:t>
            </a:r>
          </a:p>
          <a:p>
            <a:pPr>
              <a:spcBef>
                <a:spcPts val="1200"/>
              </a:spcBef>
            </a:pPr>
            <a:r>
              <a:rPr lang="en-US" sz="1600" b="1" i="1" dirty="0" smtClean="0">
                <a:latin typeface="Adobe Garamond Pro" pitchFamily="18" charset="0"/>
                <a:cs typeface="Times New Roman" pitchFamily="18" charset="0"/>
              </a:rPr>
              <a:t>Enjoy 7 nights at the Beaver Run Resort in Breckenridge</a:t>
            </a:r>
            <a:r>
              <a:rPr lang="en-US" sz="1600" i="1" dirty="0" smtClean="0">
                <a:latin typeface="Adobe Garamond Pro" pitchFamily="18" charset="0"/>
                <a:cs typeface="Times New Roman" pitchFamily="18" charset="0"/>
              </a:rPr>
              <a:t>.    This condo unit features 4 bedroom and 4 baths, a full sized kitchen, dining and sitting area with fireplace and breathtaking views.  Beaver Run Resort features several restaurants, deli, small grocery store, game room, tennis courts, workout room, indoor/outdoor pool with hot tubs, steam and sauna  rooms plus a full spa.  </a:t>
            </a:r>
            <a:r>
              <a:rPr lang="en-US" sz="1600" b="1" i="1" dirty="0" smtClean="0">
                <a:latin typeface="Adobe Garamond Pro" pitchFamily="18" charset="0"/>
                <a:cs typeface="Times New Roman" pitchFamily="18" charset="0"/>
              </a:rPr>
              <a:t>Ski in, ski out, ski storage and a full service ski shop for rentals on site. </a:t>
            </a:r>
            <a:r>
              <a:rPr lang="en-US" sz="1600" i="1" dirty="0" smtClean="0">
                <a:latin typeface="Adobe Garamond Pro" pitchFamily="18" charset="0"/>
              </a:rPr>
              <a:t>The summer season brings lush mountainsides covered with brilliant wildflowers, rivers and streams rushing with cool clear water and miles of trails to be explored.   Summer activities include golf, mountain top super slide, fishing, biking, hiking, rafting and shopping.  </a:t>
            </a:r>
            <a:r>
              <a:rPr lang="en-US" sz="1600" i="1" dirty="0" smtClean="0">
                <a:latin typeface="Adobe Garamond Pro" pitchFamily="18" charset="0"/>
                <a:cs typeface="Times New Roman" pitchFamily="18" charset="0"/>
              </a:rPr>
              <a:t>Black out dates: Easter Week 2013, Christmas through New Year 2013, Mardi Gras Week 2014.</a:t>
            </a:r>
          </a:p>
          <a:p>
            <a:pPr>
              <a:spcBef>
                <a:spcPts val="1200"/>
              </a:spcBef>
            </a:pPr>
            <a:r>
              <a:rPr lang="en-US" sz="1600" b="1" i="1" dirty="0" smtClean="0">
                <a:latin typeface="Adobe Garamond Pro" pitchFamily="18" charset="0"/>
                <a:cs typeface="Times New Roman" pitchFamily="18" charset="0"/>
              </a:rPr>
              <a:t>		</a:t>
            </a:r>
            <a:r>
              <a:rPr lang="en-US" sz="1400" b="1" dirty="0" smtClean="0"/>
              <a:t>	</a:t>
            </a:r>
            <a:r>
              <a:rPr lang="en-US" sz="1400" b="1" dirty="0" smtClean="0">
                <a:latin typeface="Adobe Garamond Pro" pitchFamily="18" charset="0"/>
              </a:rPr>
              <a:t>Donated by Mr. &amp; Mrs. Rick O’Krepki</a:t>
            </a:r>
            <a:endParaRPr lang="en-US" dirty="0">
              <a:latin typeface="Adobe Garamond Pro" pitchFamily="18" charset="0"/>
            </a:endParaRPr>
          </a:p>
        </p:txBody>
      </p:sp>
      <p:pic>
        <p:nvPicPr>
          <p:cNvPr id="21" name="Picture 20" descr="breckenridge.jpg"/>
          <p:cNvPicPr>
            <a:picLocks noChangeAspect="1"/>
          </p:cNvPicPr>
          <p:nvPr/>
        </p:nvPicPr>
        <p:blipFill>
          <a:blip r:embed="rId3" cstate="print"/>
          <a:stretch>
            <a:fillRect/>
          </a:stretch>
        </p:blipFill>
        <p:spPr>
          <a:xfrm>
            <a:off x="152400" y="326571"/>
            <a:ext cx="1676400" cy="1197429"/>
          </a:xfrm>
          <a:prstGeom prst="rect">
            <a:avLst/>
          </a:prstGeom>
          <a:ln>
            <a:solidFill>
              <a:schemeClr val="tx1"/>
            </a:solidFill>
          </a:ln>
          <a:effectLst>
            <a:outerShdw blurRad="50800" dist="50800" dir="5400000" algn="ctr" rotWithShape="0">
              <a:schemeClr val="tx1"/>
            </a:outerShdw>
          </a:effectLst>
        </p:spPr>
      </p:pic>
      <p:pic>
        <p:nvPicPr>
          <p:cNvPr id="22" name="Picture 21" descr="breckenridge.jpg"/>
          <p:cNvPicPr>
            <a:picLocks noChangeAspect="1"/>
          </p:cNvPicPr>
          <p:nvPr/>
        </p:nvPicPr>
        <p:blipFill>
          <a:blip r:embed="rId4" cstate="print"/>
          <a:stretch>
            <a:fillRect/>
          </a:stretch>
        </p:blipFill>
        <p:spPr>
          <a:xfrm>
            <a:off x="4876800" y="152400"/>
            <a:ext cx="1832130" cy="1219199"/>
          </a:xfrm>
          <a:prstGeom prst="rect">
            <a:avLst/>
          </a:prstGeom>
          <a:ln>
            <a:solidFill>
              <a:schemeClr val="tx1"/>
            </a:solidFill>
          </a:ln>
          <a:effectLst>
            <a:outerShdw blurRad="50800" dist="50800" dir="5400000" algn="ctr" rotWithShape="0">
              <a:schemeClr val="tx1"/>
            </a:outerShdw>
          </a:effectLst>
        </p:spPr>
      </p:pic>
      <p:sp>
        <p:nvSpPr>
          <p:cNvPr id="10" name="TextBox 9"/>
          <p:cNvSpPr txBox="1"/>
          <p:nvPr/>
        </p:nvSpPr>
        <p:spPr>
          <a:xfrm>
            <a:off x="0" y="4800600"/>
            <a:ext cx="6858000" cy="1661993"/>
          </a:xfrm>
          <a:prstGeom prst="rect">
            <a:avLst/>
          </a:prstGeom>
          <a:noFill/>
        </p:spPr>
        <p:txBody>
          <a:bodyPr wrap="square" rtlCol="0">
            <a:spAutoFit/>
          </a:bodyPr>
          <a:lstStyle/>
          <a:p>
            <a:r>
              <a:rPr lang="en-US" sz="2000" b="1" i="1" dirty="0" smtClean="0">
                <a:latin typeface="Adobe Garamond Pro" pitchFamily="18" charset="0"/>
                <a:cs typeface="Times New Roman" pitchFamily="18" charset="0"/>
              </a:rPr>
              <a:t>Painting of Saint Paul’s Arch</a:t>
            </a:r>
          </a:p>
          <a:p>
            <a:endParaRPr lang="en-US" sz="2000" b="1" i="1" dirty="0" smtClean="0">
              <a:latin typeface="Adobe Garamond Pro" pitchFamily="18" charset="0"/>
              <a:cs typeface="Times New Roman" pitchFamily="18" charset="0"/>
            </a:endParaRPr>
          </a:p>
          <a:p>
            <a:r>
              <a:rPr lang="en-US" sz="1600" i="1" dirty="0" smtClean="0">
                <a:latin typeface="Adobe Garamond Pro" pitchFamily="18" charset="0"/>
                <a:cs typeface="Times New Roman" pitchFamily="18" charset="0"/>
              </a:rPr>
              <a:t>Original painting of Saint Paul’s historic arch by</a:t>
            </a:r>
          </a:p>
          <a:p>
            <a:r>
              <a:rPr lang="en-US" sz="1600" i="1" dirty="0" smtClean="0">
                <a:latin typeface="Adobe Garamond Pro" pitchFamily="18" charset="0"/>
                <a:cs typeface="Times New Roman" pitchFamily="18" charset="0"/>
              </a:rPr>
              <a:t>local artist Karen </a:t>
            </a:r>
            <a:r>
              <a:rPr lang="en-US" sz="1600" i="1" dirty="0" err="1" smtClean="0">
                <a:latin typeface="Adobe Garamond Pro" pitchFamily="18" charset="0"/>
                <a:cs typeface="Times New Roman" pitchFamily="18" charset="0"/>
              </a:rPr>
              <a:t>Foret</a:t>
            </a:r>
            <a:r>
              <a:rPr lang="en-US" sz="1600" i="1" dirty="0" smtClean="0">
                <a:latin typeface="Adobe Garamond Pro" pitchFamily="18" charset="0"/>
                <a:cs typeface="Times New Roman" pitchFamily="18" charset="0"/>
              </a:rPr>
              <a:t>. </a:t>
            </a:r>
          </a:p>
          <a:p>
            <a:endParaRPr lang="en-US" sz="1600" i="1" dirty="0" smtClean="0">
              <a:latin typeface="Adobe Garamond Pro" pitchFamily="18" charset="0"/>
              <a:cs typeface="Times New Roman" pitchFamily="18" charset="0"/>
            </a:endParaRPr>
          </a:p>
          <a:p>
            <a:r>
              <a:rPr lang="en-US" sz="1400" b="1" dirty="0" smtClean="0">
                <a:latin typeface="Adobe Garamond Pro" pitchFamily="18" charset="0"/>
                <a:cs typeface="Times New Roman" pitchFamily="18" charset="0"/>
              </a:rPr>
              <a:t>D</a:t>
            </a:r>
            <a:r>
              <a:rPr lang="en-US" sz="1400" b="1" dirty="0" smtClean="0">
                <a:latin typeface="Adobe Garamond Pro" pitchFamily="18" charset="0"/>
              </a:rPr>
              <a:t>onated by Karen </a:t>
            </a:r>
            <a:r>
              <a:rPr lang="en-US" sz="1400" b="1" dirty="0" err="1" smtClean="0">
                <a:latin typeface="Adobe Garamond Pro" pitchFamily="18" charset="0"/>
              </a:rPr>
              <a:t>Foret</a:t>
            </a:r>
            <a:r>
              <a:rPr lang="en-US" sz="1400" b="1" dirty="0" smtClean="0">
                <a:latin typeface="Adobe Garamond Pro" pitchFamily="18" charset="0"/>
              </a:rPr>
              <a:t> </a:t>
            </a:r>
            <a:endParaRPr lang="en-US" dirty="0">
              <a:latin typeface="Adobe Garamond Pro" pitchFamily="18" charset="0"/>
            </a:endParaRPr>
          </a:p>
        </p:txBody>
      </p:sp>
      <p:pic>
        <p:nvPicPr>
          <p:cNvPr id="11" name="Picture 10" descr="breckenridge.jpg"/>
          <p:cNvPicPr>
            <a:picLocks noChangeAspect="1"/>
          </p:cNvPicPr>
          <p:nvPr/>
        </p:nvPicPr>
        <p:blipFill>
          <a:blip r:embed="rId5" cstate="print"/>
          <a:stretch>
            <a:fillRect/>
          </a:stretch>
        </p:blipFill>
        <p:spPr>
          <a:xfrm>
            <a:off x="4114800" y="4876800"/>
            <a:ext cx="2248041" cy="1782287"/>
          </a:xfrm>
          <a:prstGeom prst="rect">
            <a:avLst/>
          </a:prstGeom>
          <a:ln>
            <a:solidFill>
              <a:schemeClr val="tx1"/>
            </a:solidFill>
          </a:ln>
          <a:effectLst>
            <a:outerShdw blurRad="50800" dist="50800" dir="5400000" algn="ctr" rotWithShape="0">
              <a:schemeClr val="tx1"/>
            </a:outerShdw>
          </a:effectLst>
        </p:spPr>
      </p:pic>
      <p:pic>
        <p:nvPicPr>
          <p:cNvPr id="12" name="Picture 11" descr="saintshelmet3.jpg"/>
          <p:cNvPicPr>
            <a:picLocks noChangeAspect="1"/>
          </p:cNvPicPr>
          <p:nvPr/>
        </p:nvPicPr>
        <p:blipFill>
          <a:blip r:embed="rId6" cstate="print"/>
          <a:stretch>
            <a:fillRect/>
          </a:stretch>
        </p:blipFill>
        <p:spPr>
          <a:xfrm>
            <a:off x="228600" y="6858000"/>
            <a:ext cx="2088816" cy="1905000"/>
          </a:xfrm>
          <a:prstGeom prst="rect">
            <a:avLst/>
          </a:prstGeom>
        </p:spPr>
      </p:pic>
      <p:sp>
        <p:nvSpPr>
          <p:cNvPr id="13" name="TextBox 12"/>
          <p:cNvSpPr txBox="1"/>
          <p:nvPr/>
        </p:nvSpPr>
        <p:spPr>
          <a:xfrm>
            <a:off x="0" y="7086600"/>
            <a:ext cx="6858000" cy="1661993"/>
          </a:xfrm>
          <a:prstGeom prst="rect">
            <a:avLst/>
          </a:prstGeom>
          <a:noFill/>
        </p:spPr>
        <p:txBody>
          <a:bodyPr wrap="square" rtlCol="0">
            <a:spAutoFit/>
          </a:bodyPr>
          <a:lstStyle/>
          <a:p>
            <a:r>
              <a:rPr lang="en-US" sz="2000" b="1" i="1" dirty="0" smtClean="0">
                <a:latin typeface="Adobe Garamond Pro" pitchFamily="18" charset="0"/>
                <a:cs typeface="Times New Roman" pitchFamily="18" charset="0"/>
              </a:rPr>
              <a:t>			Drew </a:t>
            </a:r>
            <a:r>
              <a:rPr lang="en-US" sz="2000" b="1" i="1" dirty="0" err="1" smtClean="0">
                <a:latin typeface="Adobe Garamond Pro" pitchFamily="18" charset="0"/>
                <a:cs typeface="Times New Roman" pitchFamily="18" charset="0"/>
              </a:rPr>
              <a:t>Brees</a:t>
            </a:r>
            <a:r>
              <a:rPr lang="en-US" sz="2000" b="1" i="1" dirty="0" smtClean="0">
                <a:latin typeface="Adobe Garamond Pro" pitchFamily="18" charset="0"/>
                <a:cs typeface="Times New Roman" pitchFamily="18" charset="0"/>
              </a:rPr>
              <a:t> autographed Saints Helmet</a:t>
            </a:r>
          </a:p>
          <a:p>
            <a:endParaRPr lang="en-US" sz="2000" b="1" i="1" dirty="0" smtClean="0">
              <a:latin typeface="Adobe Garamond Pro" pitchFamily="18" charset="0"/>
              <a:cs typeface="Times New Roman" pitchFamily="18" charset="0"/>
            </a:endParaRPr>
          </a:p>
          <a:p>
            <a:r>
              <a:rPr lang="en-US" sz="1600" i="1" dirty="0" smtClean="0">
                <a:latin typeface="Adobe Garamond Pro" pitchFamily="18" charset="0"/>
                <a:cs typeface="Times New Roman" pitchFamily="18" charset="0"/>
              </a:rPr>
              <a:t>			Saints helmet autographed by record breaking </a:t>
            </a:r>
          </a:p>
          <a:p>
            <a:r>
              <a:rPr lang="en-US" sz="1600" i="1" dirty="0" smtClean="0">
                <a:latin typeface="Adobe Garamond Pro" pitchFamily="18" charset="0"/>
                <a:cs typeface="Times New Roman" pitchFamily="18" charset="0"/>
              </a:rPr>
              <a:t>			quarterback Drew </a:t>
            </a:r>
            <a:r>
              <a:rPr lang="en-US" sz="1600" i="1" dirty="0" err="1" smtClean="0">
                <a:latin typeface="Adobe Garamond Pro" pitchFamily="18" charset="0"/>
                <a:cs typeface="Times New Roman" pitchFamily="18" charset="0"/>
              </a:rPr>
              <a:t>Brees</a:t>
            </a:r>
            <a:r>
              <a:rPr lang="en-US" sz="1600" i="1" dirty="0" smtClean="0">
                <a:latin typeface="Adobe Garamond Pro" pitchFamily="18" charset="0"/>
                <a:cs typeface="Times New Roman" pitchFamily="18" charset="0"/>
              </a:rPr>
              <a:t>.</a:t>
            </a:r>
          </a:p>
          <a:p>
            <a:endParaRPr lang="en-US" sz="1600" i="1" dirty="0" smtClean="0">
              <a:latin typeface="Adobe Garamond Pro" pitchFamily="18" charset="0"/>
              <a:cs typeface="Times New Roman" pitchFamily="18" charset="0"/>
            </a:endParaRPr>
          </a:p>
          <a:p>
            <a:r>
              <a:rPr lang="en-US" sz="1400" b="1" dirty="0" smtClean="0">
                <a:latin typeface="Adobe Garamond Pro" pitchFamily="18" charset="0"/>
                <a:cs typeface="Times New Roman" pitchFamily="18" charset="0"/>
              </a:rPr>
              <a:t>				D</a:t>
            </a:r>
            <a:r>
              <a:rPr lang="en-US" sz="1400" b="1" dirty="0" smtClean="0">
                <a:latin typeface="Adobe Garamond Pro" pitchFamily="18" charset="0"/>
              </a:rPr>
              <a:t>onated by the New Orleans Saints</a:t>
            </a:r>
            <a:endParaRPr lang="en-US" dirty="0">
              <a:latin typeface="Adobe Garamond Pro"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0"/>
            <a:ext cx="6858000" cy="9144000"/>
          </a:xfrm>
          <a:prstGeom prst="rect">
            <a:avLst/>
          </a:prstGeom>
          <a:no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p:cNvSpPr txBox="1"/>
          <p:nvPr/>
        </p:nvSpPr>
        <p:spPr>
          <a:xfrm>
            <a:off x="0" y="0"/>
            <a:ext cx="6858000" cy="646331"/>
          </a:xfrm>
          <a:prstGeom prst="rect">
            <a:avLst/>
          </a:prstGeom>
          <a:noFill/>
        </p:spPr>
        <p:txBody>
          <a:bodyPr wrap="square" rtlCol="0">
            <a:spAutoFit/>
          </a:bodyPr>
          <a:lstStyle/>
          <a:p>
            <a:pPr algn="ctr"/>
            <a:r>
              <a:rPr lang="en-US" sz="3600" b="1" dirty="0" smtClean="0">
                <a:latin typeface="Monotype Corsiva" pitchFamily="66" charset="0"/>
              </a:rPr>
              <a:t>Live Auction</a:t>
            </a:r>
          </a:p>
        </p:txBody>
      </p:sp>
      <p:sp>
        <p:nvSpPr>
          <p:cNvPr id="13" name="TextBox 12"/>
          <p:cNvSpPr txBox="1"/>
          <p:nvPr/>
        </p:nvSpPr>
        <p:spPr>
          <a:xfrm>
            <a:off x="0" y="6629400"/>
            <a:ext cx="6858000" cy="2400657"/>
          </a:xfrm>
          <a:prstGeom prst="rect">
            <a:avLst/>
          </a:prstGeom>
          <a:noFill/>
        </p:spPr>
        <p:txBody>
          <a:bodyPr wrap="square" rtlCol="0">
            <a:spAutoFit/>
          </a:bodyPr>
          <a:lstStyle/>
          <a:p>
            <a:pPr algn="ctr"/>
            <a:r>
              <a:rPr lang="en-US" sz="2000" b="1" i="1" dirty="0" smtClean="0">
                <a:latin typeface="Adobe Garamond Pro" pitchFamily="18" charset="0"/>
                <a:cs typeface="Times New Roman" pitchFamily="18" charset="0"/>
              </a:rPr>
              <a:t>Dinner for Eight in the Wine Room of </a:t>
            </a:r>
          </a:p>
          <a:p>
            <a:pPr algn="ctr"/>
            <a:r>
              <a:rPr lang="en-US" sz="2000" b="1" i="1" dirty="0" smtClean="0">
                <a:latin typeface="Adobe Garamond Pro" pitchFamily="18" charset="0"/>
                <a:cs typeface="Times New Roman" pitchFamily="18" charset="0"/>
              </a:rPr>
              <a:t>Keith Young’s Steakhouse</a:t>
            </a:r>
          </a:p>
          <a:p>
            <a:endParaRPr lang="en-US" sz="1400" b="1" dirty="0" smtClean="0"/>
          </a:p>
          <a:p>
            <a:r>
              <a:rPr lang="en-US" sz="1600" i="1" dirty="0" smtClean="0">
                <a:latin typeface="Adobe Garamond Pro" pitchFamily="18" charset="0"/>
                <a:cs typeface="Times New Roman" pitchFamily="18" charset="0"/>
              </a:rPr>
              <a:t>Enjoy a fabulous five course meal at Keith Young’s Steakhouse in Madisonville.  Enjoy the ambience of the Wine Room with a total of eight (8) guests enjoying wine and champagne with dinner.  The Wine Room can be reserved Tuesday through Friday.  No Saturday dinners.  This offer expires on November 30, 2013.</a:t>
            </a:r>
            <a:r>
              <a:rPr lang="en-US" sz="1600" b="1" dirty="0" smtClean="0">
                <a:latin typeface="Adobe Garamond Pro" pitchFamily="18" charset="0"/>
              </a:rPr>
              <a:t>					             </a:t>
            </a:r>
          </a:p>
          <a:p>
            <a:r>
              <a:rPr lang="en-US" sz="1600" b="1" dirty="0" smtClean="0">
                <a:latin typeface="Adobe Garamond Pro" pitchFamily="18" charset="0"/>
              </a:rPr>
              <a:t>			 Donated by a Keith Young’s Steakhouse</a:t>
            </a:r>
            <a:endParaRPr lang="en-US" sz="1600" dirty="0">
              <a:latin typeface="Adobe Garamond Pro" pitchFamily="18" charset="0"/>
            </a:endParaRPr>
          </a:p>
        </p:txBody>
      </p:sp>
      <p:pic>
        <p:nvPicPr>
          <p:cNvPr id="14" name="Picture 13" descr="Keith Youngs.png"/>
          <p:cNvPicPr>
            <a:picLocks noChangeAspect="1"/>
          </p:cNvPicPr>
          <p:nvPr/>
        </p:nvPicPr>
        <p:blipFill>
          <a:blip r:embed="rId3" cstate="print"/>
          <a:stretch>
            <a:fillRect/>
          </a:stretch>
        </p:blipFill>
        <p:spPr>
          <a:xfrm>
            <a:off x="1371600" y="5181600"/>
            <a:ext cx="4267200" cy="1407583"/>
          </a:xfrm>
          <a:prstGeom prst="rect">
            <a:avLst/>
          </a:prstGeom>
          <a:ln w="15875">
            <a:solidFill>
              <a:schemeClr val="tx1"/>
            </a:solidFill>
          </a:ln>
        </p:spPr>
      </p:pic>
      <p:sp>
        <p:nvSpPr>
          <p:cNvPr id="9" name="TextBox 8"/>
          <p:cNvSpPr txBox="1"/>
          <p:nvPr/>
        </p:nvSpPr>
        <p:spPr>
          <a:xfrm>
            <a:off x="0" y="914400"/>
            <a:ext cx="6858000" cy="4078039"/>
          </a:xfrm>
          <a:prstGeom prst="rect">
            <a:avLst/>
          </a:prstGeom>
          <a:noFill/>
        </p:spPr>
        <p:txBody>
          <a:bodyPr wrap="square" rtlCol="0">
            <a:spAutoFit/>
          </a:bodyPr>
          <a:lstStyle/>
          <a:p>
            <a:r>
              <a:rPr lang="en-US" sz="2000" b="1" i="1" dirty="0" smtClean="0">
                <a:latin typeface="Adobe Garamond Pro" pitchFamily="18" charset="0"/>
                <a:cs typeface="Times New Roman" pitchFamily="18" charset="0"/>
              </a:rPr>
              <a:t>Pro Sports Fan </a:t>
            </a:r>
          </a:p>
          <a:p>
            <a:r>
              <a:rPr lang="en-US" sz="2000" b="1" i="1" dirty="0" smtClean="0">
                <a:latin typeface="Adobe Garamond Pro" pitchFamily="18" charset="0"/>
                <a:cs typeface="Times New Roman" pitchFamily="18" charset="0"/>
              </a:rPr>
              <a:t>    Getaway </a:t>
            </a:r>
          </a:p>
          <a:p>
            <a:endParaRPr lang="en-US" sz="2000" b="1" i="1" dirty="0" smtClean="0">
              <a:latin typeface="Adobe Garamond Pro" pitchFamily="18" charset="0"/>
              <a:cs typeface="Times New Roman" pitchFamily="18" charset="0"/>
            </a:endParaRPr>
          </a:p>
          <a:p>
            <a:endParaRPr lang="en-US" sz="2000" b="1" i="1" dirty="0" smtClean="0">
              <a:latin typeface="Adobe Garamond Pro" pitchFamily="18" charset="0"/>
              <a:cs typeface="Times New Roman" pitchFamily="18" charset="0"/>
            </a:endParaRPr>
          </a:p>
          <a:p>
            <a:endParaRPr lang="en-US" sz="1100" i="1" dirty="0" smtClean="0">
              <a:latin typeface="Adobe Garamond Pro" pitchFamily="18" charset="0"/>
            </a:endParaRPr>
          </a:p>
          <a:p>
            <a:r>
              <a:rPr lang="en-US" sz="1600" i="1" dirty="0" smtClean="0">
                <a:latin typeface="Adobe Garamond Pro" pitchFamily="18" charset="0"/>
              </a:rPr>
              <a:t>Two lower level seats to a </a:t>
            </a:r>
            <a:r>
              <a:rPr lang="en-US" sz="1600" b="1" i="1" dirty="0" smtClean="0">
                <a:latin typeface="Adobe Garamond Pro" pitchFamily="18" charset="0"/>
              </a:rPr>
              <a:t>regular season </a:t>
            </a:r>
            <a:r>
              <a:rPr lang="en-US" sz="1600" i="1" dirty="0" smtClean="0">
                <a:latin typeface="Adobe Garamond Pro" pitchFamily="18" charset="0"/>
              </a:rPr>
              <a:t>Major League Baseball game, National Basketball Association game, National Football League game, or National Hockey League game or two grounds passes to a </a:t>
            </a:r>
            <a:r>
              <a:rPr lang="en-US" sz="1600" b="1" i="1" dirty="0" smtClean="0">
                <a:latin typeface="Adobe Garamond Pro" pitchFamily="18" charset="0"/>
              </a:rPr>
              <a:t>non-major</a:t>
            </a:r>
            <a:r>
              <a:rPr lang="en-US" sz="1600" i="1" dirty="0" smtClean="0">
                <a:latin typeface="Adobe Garamond Pro" pitchFamily="18" charset="0"/>
              </a:rPr>
              <a:t> Professional Golfers Association golf tournament.  Included with the tickets is a two-night stay in a standard room, including breakfast for two, in deluxe accommodations such as the Hyatt, Marriott, Sheraton or Wyndham hotel.  Round-trip coach class service for two to anywhere American Airlines flies in the forty-eight contiguous United States or Canada.  </a:t>
            </a:r>
          </a:p>
          <a:p>
            <a:r>
              <a:rPr lang="en-US" sz="1400" i="1" dirty="0" smtClean="0">
                <a:latin typeface="Adobe Garamond Pro" pitchFamily="18" charset="0"/>
              </a:rPr>
              <a:t>Airline exclusion dates may apply.  Game must be on a Friday, Saturday or Sunday.  Excludes U.S. PGA championship, Masters, U.S. Open, Ryder Cup and Presidents Cup.</a:t>
            </a:r>
            <a:r>
              <a:rPr lang="en-US" sz="1400" dirty="0" smtClean="0"/>
              <a:t>	</a:t>
            </a:r>
            <a:r>
              <a:rPr lang="en-US" sz="1400" b="1" dirty="0" smtClean="0"/>
              <a:t>	</a:t>
            </a:r>
          </a:p>
          <a:p>
            <a:r>
              <a:rPr lang="en-US" sz="1400" b="1" dirty="0" smtClean="0">
                <a:latin typeface="Adobe Garamond Pro" pitchFamily="18" charset="0"/>
              </a:rPr>
              <a:t>				</a:t>
            </a:r>
          </a:p>
          <a:p>
            <a:r>
              <a:rPr lang="en-US" sz="1400" b="1" dirty="0" smtClean="0">
                <a:latin typeface="Adobe Garamond Pro" pitchFamily="18" charset="0"/>
              </a:rPr>
              <a:t>				Donated by Friends of Saint Paul’s</a:t>
            </a:r>
            <a:endParaRPr lang="en-US" dirty="0">
              <a:latin typeface="Adobe Garamond Pro" pitchFamily="18" charset="0"/>
            </a:endParaRPr>
          </a:p>
        </p:txBody>
      </p:sp>
      <p:pic>
        <p:nvPicPr>
          <p:cNvPr id="10" name="Picture 9" descr="MLB-logo2.jpg"/>
          <p:cNvPicPr>
            <a:picLocks noChangeAspect="1"/>
          </p:cNvPicPr>
          <p:nvPr/>
        </p:nvPicPr>
        <p:blipFill>
          <a:blip r:embed="rId4" cstate="print"/>
          <a:stretch>
            <a:fillRect/>
          </a:stretch>
        </p:blipFill>
        <p:spPr>
          <a:xfrm>
            <a:off x="1752600" y="838200"/>
            <a:ext cx="1316736" cy="987552"/>
          </a:xfrm>
          <a:prstGeom prst="rect">
            <a:avLst/>
          </a:prstGeom>
          <a:ln>
            <a:solidFill>
              <a:schemeClr val="tx1"/>
            </a:solidFill>
          </a:ln>
          <a:effectLst>
            <a:outerShdw blurRad="50800" dist="50800" dir="5400000" algn="ctr" rotWithShape="0">
              <a:schemeClr val="tx1"/>
            </a:outerShdw>
          </a:effectLst>
        </p:spPr>
      </p:pic>
      <p:pic>
        <p:nvPicPr>
          <p:cNvPr id="11" name="Picture 10" descr="NBA logo.jpg"/>
          <p:cNvPicPr>
            <a:picLocks noChangeAspect="1"/>
          </p:cNvPicPr>
          <p:nvPr/>
        </p:nvPicPr>
        <p:blipFill>
          <a:blip r:embed="rId5" cstate="print"/>
          <a:stretch>
            <a:fillRect/>
          </a:stretch>
        </p:blipFill>
        <p:spPr>
          <a:xfrm>
            <a:off x="2819400" y="1066800"/>
            <a:ext cx="1310641" cy="990600"/>
          </a:xfrm>
          <a:prstGeom prst="rect">
            <a:avLst/>
          </a:prstGeom>
          <a:ln>
            <a:solidFill>
              <a:schemeClr val="tx1"/>
            </a:solidFill>
          </a:ln>
          <a:effectLst>
            <a:outerShdw blurRad="50800" dist="50800" dir="5400000" algn="ctr" rotWithShape="0">
              <a:schemeClr val="tx1"/>
            </a:outerShdw>
          </a:effectLst>
        </p:spPr>
      </p:pic>
      <p:pic>
        <p:nvPicPr>
          <p:cNvPr id="12" name="Picture 11" descr="NFL logo.jpg"/>
          <p:cNvPicPr>
            <a:picLocks noChangeAspect="1"/>
          </p:cNvPicPr>
          <p:nvPr/>
        </p:nvPicPr>
        <p:blipFill>
          <a:blip r:embed="rId6" cstate="print"/>
          <a:stretch>
            <a:fillRect/>
          </a:stretch>
        </p:blipFill>
        <p:spPr>
          <a:xfrm>
            <a:off x="3962400" y="838200"/>
            <a:ext cx="1161826" cy="987552"/>
          </a:xfrm>
          <a:prstGeom prst="rect">
            <a:avLst/>
          </a:prstGeom>
          <a:ln>
            <a:solidFill>
              <a:schemeClr val="tx1"/>
            </a:solidFill>
          </a:ln>
          <a:effectLst>
            <a:outerShdw blurRad="50800" dist="50800" dir="5400000" algn="ctr" rotWithShape="0">
              <a:schemeClr val="tx1"/>
            </a:outerShdw>
          </a:effectLst>
        </p:spPr>
      </p:pic>
      <p:pic>
        <p:nvPicPr>
          <p:cNvPr id="15" name="Picture 14" descr="NHL logo.jpg"/>
          <p:cNvPicPr>
            <a:picLocks noChangeAspect="1"/>
          </p:cNvPicPr>
          <p:nvPr/>
        </p:nvPicPr>
        <p:blipFill>
          <a:blip r:embed="rId7" cstate="print"/>
          <a:stretch>
            <a:fillRect/>
          </a:stretch>
        </p:blipFill>
        <p:spPr>
          <a:xfrm>
            <a:off x="4876800" y="1219200"/>
            <a:ext cx="1375840" cy="987552"/>
          </a:xfrm>
          <a:prstGeom prst="rect">
            <a:avLst/>
          </a:prstGeom>
          <a:ln>
            <a:noFill/>
          </a:ln>
          <a:effectLst>
            <a:outerShdw blurRad="50800" dist="50800" dir="5400000" algn="ctr" rotWithShape="0">
              <a:schemeClr val="tx1"/>
            </a:outerShdw>
          </a:effectLst>
        </p:spPr>
      </p:pic>
      <p:pic>
        <p:nvPicPr>
          <p:cNvPr id="16" name="Picture 15" descr="PGA_TourLogo.gif"/>
          <p:cNvPicPr>
            <a:picLocks noChangeAspect="1"/>
          </p:cNvPicPr>
          <p:nvPr/>
        </p:nvPicPr>
        <p:blipFill>
          <a:blip r:embed="rId8" cstate="print"/>
          <a:stretch>
            <a:fillRect/>
          </a:stretch>
        </p:blipFill>
        <p:spPr>
          <a:xfrm>
            <a:off x="5905500" y="762000"/>
            <a:ext cx="952500" cy="1143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0"/>
            <a:ext cx="6858000" cy="9144000"/>
          </a:xfrm>
          <a:prstGeom prst="rect">
            <a:avLst/>
          </a:prstGeom>
          <a:no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p:cNvSpPr txBox="1"/>
          <p:nvPr/>
        </p:nvSpPr>
        <p:spPr>
          <a:xfrm>
            <a:off x="0" y="0"/>
            <a:ext cx="6858000" cy="646331"/>
          </a:xfrm>
          <a:prstGeom prst="rect">
            <a:avLst/>
          </a:prstGeom>
          <a:noFill/>
        </p:spPr>
        <p:txBody>
          <a:bodyPr wrap="square" rtlCol="0">
            <a:spAutoFit/>
          </a:bodyPr>
          <a:lstStyle/>
          <a:p>
            <a:pPr algn="ctr"/>
            <a:r>
              <a:rPr lang="en-US" sz="3600" b="1" dirty="0" smtClean="0">
                <a:latin typeface="Monotype Corsiva" pitchFamily="66" charset="0"/>
              </a:rPr>
              <a:t>Live Auction</a:t>
            </a:r>
          </a:p>
        </p:txBody>
      </p:sp>
      <p:pic>
        <p:nvPicPr>
          <p:cNvPr id="17" name="Picture 16" descr="jubilee angel.jpg"/>
          <p:cNvPicPr>
            <a:picLocks noChangeAspect="1"/>
          </p:cNvPicPr>
          <p:nvPr/>
        </p:nvPicPr>
        <p:blipFill>
          <a:blip r:embed="rId3" cstate="print"/>
          <a:stretch>
            <a:fillRect/>
          </a:stretch>
        </p:blipFill>
        <p:spPr>
          <a:xfrm>
            <a:off x="196808" y="4343400"/>
            <a:ext cx="2012992" cy="1937190"/>
          </a:xfrm>
          <a:prstGeom prst="rect">
            <a:avLst/>
          </a:prstGeom>
          <a:ln w="15875">
            <a:solidFill>
              <a:schemeClr val="tx1"/>
            </a:solidFill>
          </a:ln>
          <a:effectLst>
            <a:outerShdw blurRad="50800" dist="50800" dir="5400000" algn="ctr" rotWithShape="0">
              <a:schemeClr val="tx1"/>
            </a:outerShdw>
          </a:effectLst>
        </p:spPr>
      </p:pic>
      <p:sp>
        <p:nvSpPr>
          <p:cNvPr id="22" name="TextBox 21"/>
          <p:cNvSpPr txBox="1"/>
          <p:nvPr/>
        </p:nvSpPr>
        <p:spPr>
          <a:xfrm>
            <a:off x="0" y="4724400"/>
            <a:ext cx="6858000" cy="3170099"/>
          </a:xfrm>
          <a:prstGeom prst="rect">
            <a:avLst/>
          </a:prstGeom>
          <a:noFill/>
        </p:spPr>
        <p:txBody>
          <a:bodyPr wrap="square" rtlCol="0">
            <a:spAutoFit/>
          </a:bodyPr>
          <a:lstStyle/>
          <a:p>
            <a:pPr algn="ctr"/>
            <a:r>
              <a:rPr lang="en-US" sz="2000" b="1" i="1" dirty="0" smtClean="0">
                <a:latin typeface="Times New Roman" pitchFamily="18" charset="0"/>
                <a:cs typeface="Times New Roman" pitchFamily="18" charset="0"/>
              </a:rPr>
              <a:t>		    Seven Nights in Banff and Lake Louise</a:t>
            </a:r>
            <a:r>
              <a:rPr lang="en-US" sz="1200" b="1" i="1" dirty="0" smtClean="0">
                <a:latin typeface="Times New Roman" pitchFamily="18" charset="0"/>
                <a:cs typeface="Times New Roman" pitchFamily="18" charset="0"/>
              </a:rPr>
              <a:t>          </a:t>
            </a:r>
            <a:r>
              <a:rPr lang="en-US" sz="2000" b="1" i="1" dirty="0" smtClean="0">
                <a:latin typeface="Times New Roman" pitchFamily="18" charset="0"/>
                <a:cs typeface="Times New Roman" pitchFamily="18" charset="0"/>
              </a:rPr>
              <a:t>             </a:t>
            </a:r>
            <a:endParaRPr lang="en-US" sz="1400" b="1" i="1" dirty="0" smtClean="0">
              <a:latin typeface="Times New Roman" pitchFamily="18" charset="0"/>
              <a:cs typeface="Times New Roman" pitchFamily="18" charset="0"/>
            </a:endParaRPr>
          </a:p>
          <a:p>
            <a:r>
              <a:rPr lang="en-US" sz="2000" b="1" i="1" dirty="0" smtClean="0">
                <a:latin typeface="Times New Roman" pitchFamily="18" charset="0"/>
                <a:cs typeface="Times New Roman" pitchFamily="18" charset="0"/>
              </a:rPr>
              <a:t>		       </a:t>
            </a:r>
          </a:p>
          <a:p>
            <a:r>
              <a:rPr lang="en-US" sz="2000" b="1" i="1" dirty="0" smtClean="0">
                <a:latin typeface="Times New Roman" pitchFamily="18" charset="0"/>
                <a:cs typeface="Times New Roman" pitchFamily="18" charset="0"/>
              </a:rPr>
              <a:t>		       </a:t>
            </a:r>
            <a:r>
              <a:rPr lang="en-US" sz="1600" i="1" dirty="0" smtClean="0">
                <a:latin typeface="Adobe Garamond Pro" pitchFamily="18" charset="0"/>
                <a:cs typeface="Times New Roman" pitchFamily="18" charset="0"/>
              </a:rPr>
              <a:t>Enjoy four nights in a junior suite at the Fairmont </a:t>
            </a:r>
          </a:p>
          <a:p>
            <a:r>
              <a:rPr lang="en-US" sz="1600" i="1" dirty="0" smtClean="0">
                <a:latin typeface="Adobe Garamond Pro" pitchFamily="18" charset="0"/>
                <a:cs typeface="Times New Roman" pitchFamily="18" charset="0"/>
              </a:rPr>
              <a:t>		         Resorts in Banff and Lake Louise, Alberta AND three</a:t>
            </a:r>
          </a:p>
          <a:p>
            <a:r>
              <a:rPr lang="en-US" sz="1600" i="1" dirty="0" smtClean="0">
                <a:latin typeface="Adobe Garamond Pro" pitchFamily="18" charset="0"/>
                <a:cs typeface="Times New Roman" pitchFamily="18" charset="0"/>
              </a:rPr>
              <a:t>		         nights in a junior suite at the Fairmont Palliser in </a:t>
            </a:r>
          </a:p>
          <a:p>
            <a:r>
              <a:rPr lang="en-US" sz="1600" i="1" dirty="0" smtClean="0">
                <a:latin typeface="Adobe Garamond Pro" pitchFamily="18" charset="0"/>
                <a:cs typeface="Times New Roman" pitchFamily="18" charset="0"/>
              </a:rPr>
              <a:t>		        Calgary, Alberta.  Your stays includes a daily breakfast</a:t>
            </a:r>
          </a:p>
          <a:p>
            <a:r>
              <a:rPr lang="en-US" sz="1600" i="1" dirty="0" smtClean="0">
                <a:latin typeface="Adobe Garamond Pro" pitchFamily="18" charset="0"/>
                <a:cs typeface="Times New Roman" pitchFamily="18" charset="0"/>
              </a:rPr>
              <a:t>		         for two.  This trip includes round trip coach airfare for</a:t>
            </a:r>
          </a:p>
          <a:p>
            <a:r>
              <a:rPr lang="en-US" sz="1600" i="1" dirty="0" smtClean="0">
                <a:latin typeface="Adobe Garamond Pro" pitchFamily="18" charset="0"/>
                <a:cs typeface="Times New Roman" pitchFamily="18" charset="0"/>
              </a:rPr>
              <a:t>			   two to Calgary, Canada. </a:t>
            </a:r>
          </a:p>
          <a:p>
            <a:r>
              <a:rPr lang="en-US" sz="1600" i="1" dirty="0" smtClean="0">
                <a:latin typeface="Adobe Garamond Pro" pitchFamily="18" charset="0"/>
                <a:cs typeface="Times New Roman" pitchFamily="18" charset="0"/>
              </a:rPr>
              <a:t>			   </a:t>
            </a:r>
            <a:r>
              <a:rPr lang="en-US" sz="1400" i="1" dirty="0" smtClean="0">
                <a:latin typeface="Adobe Garamond Pro" pitchFamily="18" charset="0"/>
              </a:rPr>
              <a:t>Airline exclusion dates may apply.</a:t>
            </a:r>
            <a:endParaRPr lang="en-US" sz="1400" i="1" dirty="0" smtClean="0">
              <a:latin typeface="Adobe Garamond Pro" pitchFamily="18" charset="0"/>
              <a:cs typeface="Times New Roman" pitchFamily="18" charset="0"/>
            </a:endParaRPr>
          </a:p>
          <a:p>
            <a:r>
              <a:rPr lang="en-US" sz="1600" i="1" dirty="0" smtClean="0">
                <a:latin typeface="Adobe Garamond Pro" pitchFamily="18" charset="0"/>
                <a:cs typeface="Times New Roman" pitchFamily="18" charset="0"/>
              </a:rPr>
              <a:t>						</a:t>
            </a:r>
          </a:p>
          <a:p>
            <a:endParaRPr lang="en-US" sz="1400" b="1" i="1" dirty="0" smtClean="0">
              <a:latin typeface="Adobe Garamond Pro" pitchFamily="18" charset="0"/>
            </a:endParaRPr>
          </a:p>
          <a:p>
            <a:r>
              <a:rPr lang="en-US" sz="1400" b="1" i="1" dirty="0" smtClean="0">
                <a:latin typeface="Adobe Garamond Pro" pitchFamily="18" charset="0"/>
              </a:rPr>
              <a:t>				</a:t>
            </a:r>
            <a:r>
              <a:rPr lang="en-US" sz="1400" b="1" dirty="0" smtClean="0">
                <a:latin typeface="Adobe Garamond Pro" pitchFamily="18" charset="0"/>
              </a:rPr>
              <a:t>Donated by A Friend of Saint Paul’s</a:t>
            </a:r>
            <a:endParaRPr lang="en-US" sz="1400" b="1" dirty="0">
              <a:latin typeface="Adobe Garamond Pro" pitchFamily="18" charset="0"/>
            </a:endParaRPr>
          </a:p>
        </p:txBody>
      </p:sp>
      <p:sp>
        <p:nvSpPr>
          <p:cNvPr id="6" name="TextBox 5"/>
          <p:cNvSpPr txBox="1"/>
          <p:nvPr/>
        </p:nvSpPr>
        <p:spPr>
          <a:xfrm>
            <a:off x="0" y="1143000"/>
            <a:ext cx="6858000" cy="2985433"/>
          </a:xfrm>
          <a:prstGeom prst="rect">
            <a:avLst/>
          </a:prstGeom>
          <a:noFill/>
        </p:spPr>
        <p:txBody>
          <a:bodyPr wrap="square" rtlCol="0">
            <a:spAutoFit/>
          </a:bodyPr>
          <a:lstStyle/>
          <a:p>
            <a:r>
              <a:rPr lang="en-US" sz="2000" b="1" i="1" dirty="0" smtClean="0">
                <a:latin typeface="Times New Roman" pitchFamily="18" charset="0"/>
                <a:cs typeface="Times New Roman" pitchFamily="18" charset="0"/>
              </a:rPr>
              <a:t>		       </a:t>
            </a:r>
            <a:r>
              <a:rPr lang="en-US" sz="2000" b="1" i="1" dirty="0" smtClean="0">
                <a:latin typeface="Adobe Garamond Pro" pitchFamily="18" charset="0"/>
                <a:cs typeface="Times New Roman" pitchFamily="18" charset="0"/>
              </a:rPr>
              <a:t>LSU Baseball Package </a:t>
            </a:r>
          </a:p>
          <a:p>
            <a:r>
              <a:rPr lang="en-US" sz="2000" b="1" i="1" dirty="0" smtClean="0">
                <a:latin typeface="Adobe Garamond Pro" pitchFamily="18" charset="0"/>
                <a:cs typeface="Times New Roman" pitchFamily="18" charset="0"/>
              </a:rPr>
              <a:t>		</a:t>
            </a:r>
            <a:r>
              <a:rPr lang="en-US" sz="1400" i="1" dirty="0" smtClean="0">
                <a:latin typeface="Times New Roman" pitchFamily="18" charset="0"/>
                <a:cs typeface="Times New Roman" pitchFamily="18" charset="0"/>
              </a:rPr>
              <a:t>    </a:t>
            </a:r>
          </a:p>
          <a:p>
            <a:endParaRPr lang="en-US" sz="1400" i="1" dirty="0" smtClean="0">
              <a:latin typeface="Times New Roman" pitchFamily="18" charset="0"/>
              <a:cs typeface="Times New Roman" pitchFamily="18" charset="0"/>
            </a:endParaRPr>
          </a:p>
          <a:p>
            <a:endParaRPr lang="en-US" sz="1400" i="1" dirty="0" smtClean="0">
              <a:latin typeface="Times New Roman" pitchFamily="18" charset="0"/>
              <a:cs typeface="Times New Roman" pitchFamily="18" charset="0"/>
            </a:endParaRPr>
          </a:p>
          <a:p>
            <a:endParaRPr lang="en-US" sz="1400" i="1" dirty="0" smtClean="0">
              <a:latin typeface="Times New Roman" pitchFamily="18" charset="0"/>
              <a:cs typeface="Times New Roman" pitchFamily="18" charset="0"/>
            </a:endParaRPr>
          </a:p>
          <a:p>
            <a:r>
              <a:rPr lang="en-US" sz="1600" i="1" dirty="0" smtClean="0">
                <a:latin typeface="Adobe Garamond Pro" pitchFamily="18" charset="0"/>
                <a:cs typeface="Times New Roman" pitchFamily="18" charset="0"/>
              </a:rPr>
              <a:t>Game day tickets for four to the LSU-Southern Mississippi game held at Zephyr Field in New Orleans on April 3, 2013.  Experience luxury while driving across the lake with George, in his private motor home, from Covington to the Tiger Tailgate party on game day.  This package also includes a “meet and greet” with coach Paul </a:t>
            </a:r>
            <a:r>
              <a:rPr lang="en-US" sz="1600" i="1" dirty="0" err="1" smtClean="0">
                <a:latin typeface="Adobe Garamond Pro" pitchFamily="18" charset="0"/>
                <a:cs typeface="Times New Roman" pitchFamily="18" charset="0"/>
              </a:rPr>
              <a:t>Minieri</a:t>
            </a:r>
            <a:r>
              <a:rPr lang="en-US" sz="1600" i="1" dirty="0" smtClean="0">
                <a:latin typeface="Adobe Garamond Pro" pitchFamily="18" charset="0"/>
                <a:cs typeface="Times New Roman" pitchFamily="18" charset="0"/>
              </a:rPr>
              <a:t> and an autographed LSU helmet signed by coach </a:t>
            </a:r>
            <a:r>
              <a:rPr lang="en-US" sz="1600" i="1" dirty="0" err="1" smtClean="0">
                <a:latin typeface="Adobe Garamond Pro" pitchFamily="18" charset="0"/>
                <a:cs typeface="Times New Roman" pitchFamily="18" charset="0"/>
              </a:rPr>
              <a:t>Minieri</a:t>
            </a:r>
            <a:r>
              <a:rPr lang="en-US" sz="1600" i="1" dirty="0" smtClean="0">
                <a:latin typeface="Adobe Garamond Pro" pitchFamily="18" charset="0"/>
                <a:cs typeface="Times New Roman" pitchFamily="18" charset="0"/>
              </a:rPr>
              <a:t> too. </a:t>
            </a:r>
          </a:p>
          <a:p>
            <a:pPr>
              <a:spcBef>
                <a:spcPts val="1200"/>
              </a:spcBef>
            </a:pPr>
            <a:r>
              <a:rPr lang="en-US" sz="1600" b="1" i="1" dirty="0" smtClean="0">
                <a:latin typeface="Adobe Garamond Pro" pitchFamily="18" charset="0"/>
                <a:cs typeface="Times New Roman" pitchFamily="18" charset="0"/>
              </a:rPr>
              <a:t>		</a:t>
            </a:r>
            <a:r>
              <a:rPr lang="en-US" sz="1400" b="1" dirty="0" smtClean="0"/>
              <a:t>	</a:t>
            </a:r>
            <a:r>
              <a:rPr lang="en-US" sz="1400" b="1" dirty="0" smtClean="0">
                <a:latin typeface="Adobe Garamond Pro" pitchFamily="18" charset="0"/>
              </a:rPr>
              <a:t>Donated by Dr. George Boudreaux ‘65</a:t>
            </a:r>
            <a:endParaRPr lang="en-US" dirty="0">
              <a:latin typeface="Adobe Garamond Pro" pitchFamily="18" charset="0"/>
            </a:endParaRPr>
          </a:p>
        </p:txBody>
      </p:sp>
      <p:pic>
        <p:nvPicPr>
          <p:cNvPr id="7" name="Picture 6" descr="lsu baseball.jpg"/>
          <p:cNvPicPr>
            <a:picLocks noChangeAspect="1"/>
          </p:cNvPicPr>
          <p:nvPr/>
        </p:nvPicPr>
        <p:blipFill>
          <a:blip r:embed="rId4" cstate="print"/>
          <a:stretch>
            <a:fillRect/>
          </a:stretch>
        </p:blipFill>
        <p:spPr>
          <a:xfrm>
            <a:off x="152399" y="540088"/>
            <a:ext cx="2025691" cy="1517311"/>
          </a:xfrm>
          <a:prstGeom prst="rect">
            <a:avLst/>
          </a:prstGeom>
          <a:ln>
            <a:solidFill>
              <a:schemeClr val="tx2">
                <a:lumMod val="50000"/>
              </a:schemeClr>
            </a:solidFill>
          </a:ln>
          <a:effectLst>
            <a:outerShdw blurRad="50800" dist="50800" dir="5400000" algn="ctr" rotWithShape="0">
              <a:schemeClr val="tx2">
                <a:lumMod val="50000"/>
              </a:schemeClr>
            </a:outerShdw>
          </a:effectLst>
        </p:spPr>
      </p:pic>
      <p:pic>
        <p:nvPicPr>
          <p:cNvPr id="9" name="Picture 8" descr="Lake Louise.jpg"/>
          <p:cNvPicPr>
            <a:picLocks noChangeAspect="1"/>
          </p:cNvPicPr>
          <p:nvPr/>
        </p:nvPicPr>
        <p:blipFill>
          <a:blip r:embed="rId5" cstate="print"/>
          <a:stretch>
            <a:fillRect/>
          </a:stretch>
        </p:blipFill>
        <p:spPr>
          <a:xfrm>
            <a:off x="381000" y="6705600"/>
            <a:ext cx="2413000" cy="1809750"/>
          </a:xfrm>
          <a:prstGeom prst="rect">
            <a:avLst/>
          </a:prstGeom>
          <a:ln w="15875">
            <a:solidFill>
              <a:schemeClr val="tx1"/>
            </a:solidFill>
          </a:ln>
          <a:effectLst>
            <a:outerShdw blurRad="50800" dist="50800" dir="5400000" algn="ctr" rotWithShape="0">
              <a:schemeClr val="tx1"/>
            </a:outerShdw>
          </a:effectLst>
        </p:spPr>
      </p:pic>
      <p:pic>
        <p:nvPicPr>
          <p:cNvPr id="10" name="Picture 9" descr="lsu_baseball_garden_flag_68120big.jpg"/>
          <p:cNvPicPr>
            <a:picLocks noChangeAspect="1"/>
          </p:cNvPicPr>
          <p:nvPr/>
        </p:nvPicPr>
        <p:blipFill>
          <a:blip r:embed="rId6" cstate="print"/>
          <a:stretch>
            <a:fillRect/>
          </a:stretch>
        </p:blipFill>
        <p:spPr>
          <a:xfrm>
            <a:off x="5029200" y="381000"/>
            <a:ext cx="1363980" cy="1897380"/>
          </a:xfrm>
          <a:prstGeom prst="rect">
            <a:avLst/>
          </a:prstGeom>
          <a:ln w="15875">
            <a:solidFill>
              <a:schemeClr val="accent4">
                <a:lumMod val="50000"/>
              </a:schemeClr>
            </a:solidFill>
          </a:ln>
          <a:effectLst>
            <a:outerShdw blurRad="50800" dist="50800" dir="5400000" algn="ctr" rotWithShape="0">
              <a:schemeClr val="tx1"/>
            </a:outerShdw>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8256</TotalTime>
  <Words>333</Words>
  <Application>Microsoft Office PowerPoint</Application>
  <PresentationFormat>On-screen Show (4:3)</PresentationFormat>
  <Paragraphs>78</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Danielle</dc:creator>
  <cp:lastModifiedBy>Development</cp:lastModifiedBy>
  <cp:revision>1441</cp:revision>
  <dcterms:created xsi:type="dcterms:W3CDTF">2010-01-28T20:44:37Z</dcterms:created>
  <dcterms:modified xsi:type="dcterms:W3CDTF">2013-03-06T20:41:19Z</dcterms:modified>
</cp:coreProperties>
</file>